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7" r:id="rId3"/>
    <p:sldId id="258" r:id="rId4"/>
    <p:sldId id="259" r:id="rId5"/>
    <p:sldId id="260" r:id="rId6"/>
    <p:sldId id="261" r:id="rId7"/>
    <p:sldId id="266" r:id="rId8"/>
    <p:sldId id="269"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9"/>
  </p:normalViewPr>
  <p:slideViewPr>
    <p:cSldViewPr snapToGrid="0">
      <p:cViewPr varScale="1">
        <p:scale>
          <a:sx n="104" d="100"/>
          <a:sy n="104" d="100"/>
        </p:scale>
        <p:origin x="8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8808-26D1-4F4B-96F4-F3082078DD61}"/>
              </a:ext>
            </a:extLst>
          </p:cNvPr>
          <p:cNvSpPr>
            <a:spLocks noGrp="1"/>
          </p:cNvSpPr>
          <p:nvPr>
            <p:ph type="ctrTitle"/>
          </p:nvPr>
        </p:nvSpPr>
        <p:spPr>
          <a:xfrm>
            <a:off x="1257008" y="1122362"/>
            <a:ext cx="8816632" cy="357155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2E0C639-B0CD-4365-98A9-C1E5FF6CF450}"/>
              </a:ext>
            </a:extLst>
          </p:cNvPr>
          <p:cNvSpPr>
            <a:spLocks noGrp="1"/>
          </p:cNvSpPr>
          <p:nvPr>
            <p:ph type="subTitle" idx="1"/>
          </p:nvPr>
        </p:nvSpPr>
        <p:spPr>
          <a:xfrm>
            <a:off x="1257008" y="5521960"/>
            <a:ext cx="8816632" cy="944879"/>
          </a:xfrm>
        </p:spPr>
        <p:txBody>
          <a:bodyPr anchor="ct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6780C52-E6BB-4B27-B5D8-2D33B2497C56}"/>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5" name="Footer Placeholder 4">
            <a:extLst>
              <a:ext uri="{FF2B5EF4-FFF2-40B4-BE49-F238E27FC236}">
                <a16:creationId xmlns:a16="http://schemas.microsoft.com/office/drawing/2014/main" id="{AF77C649-4A0C-4EF2-8FC1-2BCF0BF9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E03F2-D0FE-49BB-8AEC-E99C4DB2D67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16" name="Straight Connector 15">
            <a:extLst>
              <a:ext uri="{FF2B5EF4-FFF2-40B4-BE49-F238E27FC236}">
                <a16:creationId xmlns:a16="http://schemas.microsoft.com/office/drawing/2014/main" id="{24A7CC8F-56A6-423D-B67A-8BA89D3EC911}"/>
              </a:ext>
            </a:extLst>
          </p:cNvPr>
          <p:cNvCxnSpPr>
            <a:cxnSpLocks/>
          </p:cNvCxnSpPr>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5780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6D52-667C-4E67-9038-A0BDFD8CCD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E72AC-0272-475A-BD25-2AB7AC1D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FBFF2-9ECB-4CDD-87FA-9DD1F87BFDE9}"/>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5" name="Footer Placeholder 4">
            <a:extLst>
              <a:ext uri="{FF2B5EF4-FFF2-40B4-BE49-F238E27FC236}">
                <a16:creationId xmlns:a16="http://schemas.microsoft.com/office/drawing/2014/main" id="{40AC12B3-DAF5-4BA7-A3A6-D0284716D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171AE-4A11-4035-A072-9AC4053FFA85}"/>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21194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52E95-2F50-48D3-B00E-4C259644E72E}"/>
              </a:ext>
            </a:extLst>
          </p:cNvPr>
          <p:cNvSpPr>
            <a:spLocks noGrp="1"/>
          </p:cNvSpPr>
          <p:nvPr>
            <p:ph type="title" orient="vert"/>
          </p:nvPr>
        </p:nvSpPr>
        <p:spPr>
          <a:xfrm>
            <a:off x="9050174" y="838199"/>
            <a:ext cx="2303626" cy="5338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2617C9B-4E02-49C8-B6DF-65ED3C990343}"/>
              </a:ext>
            </a:extLst>
          </p:cNvPr>
          <p:cNvSpPr>
            <a:spLocks noGrp="1"/>
          </p:cNvSpPr>
          <p:nvPr>
            <p:ph type="body" orient="vert" idx="1"/>
          </p:nvPr>
        </p:nvSpPr>
        <p:spPr>
          <a:xfrm>
            <a:off x="838200" y="838199"/>
            <a:ext cx="7734300" cy="5338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CA10C-AC31-4D80-B78F-08E48CDCB7F2}"/>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5" name="Footer Placeholder 4">
            <a:extLst>
              <a:ext uri="{FF2B5EF4-FFF2-40B4-BE49-F238E27FC236}">
                <a16:creationId xmlns:a16="http://schemas.microsoft.com/office/drawing/2014/main" id="{19AAB5B7-F312-4BC9-A5D3-72E065D1B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2E489-5442-4698-B6E3-3421A97C283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7" name="Straight Connector 6">
            <a:extLst>
              <a:ext uri="{FF2B5EF4-FFF2-40B4-BE49-F238E27FC236}">
                <a16:creationId xmlns:a16="http://schemas.microsoft.com/office/drawing/2014/main" id="{41F3A7E1-F157-4338-B7F7-9C0A2D60B7FF}"/>
              </a:ext>
            </a:extLst>
          </p:cNvPr>
          <p:cNvCxnSpPr>
            <a:cxnSpLocks/>
          </p:cNvCxnSpPr>
          <p:nvPr/>
        </p:nvCxnSpPr>
        <p:spPr>
          <a:xfrm>
            <a:off x="8811337"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951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5B5E-C545-4763-BA47-4C2C0FCA514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FA263F8-8E34-4910-BF7A-F1C5A9968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6E74E5-D20D-4AB7-8D98-F336CE0ECCBE}"/>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5" name="Footer Placeholder 4">
            <a:extLst>
              <a:ext uri="{FF2B5EF4-FFF2-40B4-BE49-F238E27FC236}">
                <a16:creationId xmlns:a16="http://schemas.microsoft.com/office/drawing/2014/main" id="{C79D23AA-8F22-4B09-8FAA-CD16E5D66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8A028-A0C8-45E7-915E-B83FF59C9F1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7591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F01F-198D-4AAD-B4FB-AD3B44981ADD}"/>
              </a:ext>
            </a:extLst>
          </p:cNvPr>
          <p:cNvSpPr>
            <a:spLocks noGrp="1"/>
          </p:cNvSpPr>
          <p:nvPr>
            <p:ph type="title"/>
          </p:nvPr>
        </p:nvSpPr>
        <p:spPr>
          <a:xfrm>
            <a:off x="838200" y="838200"/>
            <a:ext cx="9438640" cy="4114800"/>
          </a:xfrm>
        </p:spPr>
        <p:txBody>
          <a:bodyPr anchor="t">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20BCC2B-311B-4FB6-B3A5-26F68055AE38}"/>
              </a:ext>
            </a:extLst>
          </p:cNvPr>
          <p:cNvSpPr>
            <a:spLocks noGrp="1"/>
          </p:cNvSpPr>
          <p:nvPr>
            <p:ph type="body" idx="1"/>
          </p:nvPr>
        </p:nvSpPr>
        <p:spPr>
          <a:xfrm>
            <a:off x="838200" y="5217160"/>
            <a:ext cx="9438640" cy="802640"/>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CB73D-2D6B-4FA6-89A4-DCC89F80E0F1}"/>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5" name="Footer Placeholder 4">
            <a:extLst>
              <a:ext uri="{FF2B5EF4-FFF2-40B4-BE49-F238E27FC236}">
                <a16:creationId xmlns:a16="http://schemas.microsoft.com/office/drawing/2014/main" id="{B6A0C188-FF43-44C1-A005-679168D5F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D1188-DA27-47B2-8176-31193EEC4C2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62768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5A25-7E99-42A8-8D6D-648EFE203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501DC-62B7-42BD-A941-D34E92719C32}"/>
              </a:ext>
            </a:extLst>
          </p:cNvPr>
          <p:cNvSpPr>
            <a:spLocks noGrp="1"/>
          </p:cNvSpPr>
          <p:nvPr>
            <p:ph sz="half" idx="1"/>
          </p:nvPr>
        </p:nvSpPr>
        <p:spPr>
          <a:xfrm>
            <a:off x="838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3765C5C1-4FD4-4958-99A0-BDADECA336BD}"/>
              </a:ext>
            </a:extLst>
          </p:cNvPr>
          <p:cNvSpPr>
            <a:spLocks noGrp="1"/>
          </p:cNvSpPr>
          <p:nvPr>
            <p:ph sz="half" idx="2"/>
          </p:nvPr>
        </p:nvSpPr>
        <p:spPr>
          <a:xfrm>
            <a:off x="6172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1B234-5D54-44E5-B41D-B205AAF50305}"/>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6" name="Footer Placeholder 5">
            <a:extLst>
              <a:ext uri="{FF2B5EF4-FFF2-40B4-BE49-F238E27FC236}">
                <a16:creationId xmlns:a16="http://schemas.microsoft.com/office/drawing/2014/main" id="{0E67BCDB-6B96-45D6-B5E9-823A96EBD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39C5F-F16F-4AFD-98D1-FA3BB96AF2C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80724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4C1F-0040-4BBF-81A6-FD2E30637B0C}"/>
              </a:ext>
            </a:extLst>
          </p:cNvPr>
          <p:cNvSpPr>
            <a:spLocks noGrp="1"/>
          </p:cNvSpPr>
          <p:nvPr>
            <p:ph type="title"/>
          </p:nvPr>
        </p:nvSpPr>
        <p:spPr>
          <a:xfrm>
            <a:off x="839788" y="37978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2894A7-1DA1-44C1-8ED0-716279430690}"/>
              </a:ext>
            </a:extLst>
          </p:cNvPr>
          <p:cNvSpPr>
            <a:spLocks noGrp="1"/>
          </p:cNvSpPr>
          <p:nvPr>
            <p:ph type="body" idx="1"/>
          </p:nvPr>
        </p:nvSpPr>
        <p:spPr>
          <a:xfrm>
            <a:off x="839789" y="1824035"/>
            <a:ext cx="4997132"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9AB945-31E2-4B60-9076-CBB8F8594949}"/>
              </a:ext>
            </a:extLst>
          </p:cNvPr>
          <p:cNvSpPr>
            <a:spLocks noGrp="1"/>
          </p:cNvSpPr>
          <p:nvPr>
            <p:ph sz="half" idx="2"/>
          </p:nvPr>
        </p:nvSpPr>
        <p:spPr>
          <a:xfrm>
            <a:off x="839789" y="2505075"/>
            <a:ext cx="499713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71B3EA-2E84-4B8B-A104-81BD577424AD}"/>
              </a:ext>
            </a:extLst>
          </p:cNvPr>
          <p:cNvSpPr>
            <a:spLocks noGrp="1"/>
          </p:cNvSpPr>
          <p:nvPr>
            <p:ph type="body" sz="quarter" idx="3"/>
          </p:nvPr>
        </p:nvSpPr>
        <p:spPr>
          <a:xfrm>
            <a:off x="6355080" y="1824035"/>
            <a:ext cx="5000308"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11AB8-302C-476E-B80A-AA739911E304}"/>
              </a:ext>
            </a:extLst>
          </p:cNvPr>
          <p:cNvSpPr>
            <a:spLocks noGrp="1"/>
          </p:cNvSpPr>
          <p:nvPr>
            <p:ph sz="quarter" idx="4"/>
          </p:nvPr>
        </p:nvSpPr>
        <p:spPr>
          <a:xfrm>
            <a:off x="6355080" y="2505075"/>
            <a:ext cx="50003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47C29-FE34-4E6E-9921-78C54673AAD9}"/>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8" name="Footer Placeholder 7">
            <a:extLst>
              <a:ext uri="{FF2B5EF4-FFF2-40B4-BE49-F238E27FC236}">
                <a16:creationId xmlns:a16="http://schemas.microsoft.com/office/drawing/2014/main" id="{3CF6B420-A9CE-4BB6-A653-5C3ABC7D6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DF8FE-1179-4798-B16D-AF1DFA266D4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66347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6F1A-0A68-4048-808F-CD7A9F3B0846}"/>
              </a:ext>
            </a:extLst>
          </p:cNvPr>
          <p:cNvSpPr>
            <a:spLocks noGrp="1"/>
          </p:cNvSpPr>
          <p:nvPr>
            <p:ph type="title"/>
          </p:nvPr>
        </p:nvSpPr>
        <p:spPr>
          <a:xfrm>
            <a:off x="838200" y="999592"/>
            <a:ext cx="10515600" cy="1573223"/>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28ACB3E6-5365-48F5-8D2A-0B002BA357E3}"/>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4" name="Footer Placeholder 3">
            <a:extLst>
              <a:ext uri="{FF2B5EF4-FFF2-40B4-BE49-F238E27FC236}">
                <a16:creationId xmlns:a16="http://schemas.microsoft.com/office/drawing/2014/main" id="{FF7D8EE9-4D97-4B2F-8D38-41CB9EE774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C5952-0A27-4FAB-A3FD-12003787676B}"/>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42543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08427-909D-4679-9192-BC99557A7D06}"/>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3" name="Footer Placeholder 2">
            <a:extLst>
              <a:ext uri="{FF2B5EF4-FFF2-40B4-BE49-F238E27FC236}">
                <a16:creationId xmlns:a16="http://schemas.microsoft.com/office/drawing/2014/main" id="{508E39A6-1E09-42B5-85B4-7E8B5AB2A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38940-01DD-4C97-8649-E01C3B0EDF7C}"/>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447586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3B3D-D568-40B4-A73A-1C8EA9ABB098}"/>
              </a:ext>
            </a:extLst>
          </p:cNvPr>
          <p:cNvSpPr>
            <a:spLocks noGrp="1"/>
          </p:cNvSpPr>
          <p:nvPr>
            <p:ph type="title"/>
          </p:nvPr>
        </p:nvSpPr>
        <p:spPr>
          <a:xfrm>
            <a:off x="839789" y="457200"/>
            <a:ext cx="3691818" cy="17018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D586EB3-917A-43B7-85BB-D00B5D2F07E4}"/>
              </a:ext>
            </a:extLst>
          </p:cNvPr>
          <p:cNvSpPr>
            <a:spLocks noGrp="1"/>
          </p:cNvSpPr>
          <p:nvPr>
            <p:ph idx="1"/>
          </p:nvPr>
        </p:nvSpPr>
        <p:spPr>
          <a:xfrm>
            <a:off x="5514798" y="987425"/>
            <a:ext cx="5840589" cy="5032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7AC029-3BC1-4637-A7F9-BC786DC26A38}"/>
              </a:ext>
            </a:extLst>
          </p:cNvPr>
          <p:cNvSpPr>
            <a:spLocks noGrp="1"/>
          </p:cNvSpPr>
          <p:nvPr>
            <p:ph type="body" sz="half" idx="2"/>
          </p:nvPr>
        </p:nvSpPr>
        <p:spPr>
          <a:xfrm>
            <a:off x="839789" y="2372360"/>
            <a:ext cx="3691817" cy="34966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90B948-89C5-4AC5-B7A0-17136F5C5A6A}"/>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6" name="Footer Placeholder 5">
            <a:extLst>
              <a:ext uri="{FF2B5EF4-FFF2-40B4-BE49-F238E27FC236}">
                <a16:creationId xmlns:a16="http://schemas.microsoft.com/office/drawing/2014/main" id="{F3A6C8C5-652F-46CB-BD26-E262B057F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B50CB-E91F-4B71-81F0-800F2B51A34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8B69B885-FDB8-4C62-A285-A0CDC49A6B0C}"/>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667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F941E-6445-4840-81AE-104EF7A4F7E9}"/>
              </a:ext>
            </a:extLst>
          </p:cNvPr>
          <p:cNvSpPr>
            <a:spLocks noGrp="1"/>
          </p:cNvSpPr>
          <p:nvPr>
            <p:ph type="title"/>
          </p:nvPr>
        </p:nvSpPr>
        <p:spPr>
          <a:xfrm>
            <a:off x="839789" y="457200"/>
            <a:ext cx="3696652" cy="17018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3F8B866-E32B-4AE7-AEF3-6974AE3288F3}"/>
              </a:ext>
            </a:extLst>
          </p:cNvPr>
          <p:cNvSpPr>
            <a:spLocks noGrp="1"/>
          </p:cNvSpPr>
          <p:nvPr>
            <p:ph type="pic" idx="1"/>
          </p:nvPr>
        </p:nvSpPr>
        <p:spPr>
          <a:xfrm>
            <a:off x="5786120" y="838200"/>
            <a:ext cx="560323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2ABB7A-E157-499A-B224-C2313181F569}"/>
              </a:ext>
            </a:extLst>
          </p:cNvPr>
          <p:cNvSpPr>
            <a:spLocks noGrp="1"/>
          </p:cNvSpPr>
          <p:nvPr>
            <p:ph type="body" sz="half" idx="2"/>
          </p:nvPr>
        </p:nvSpPr>
        <p:spPr>
          <a:xfrm>
            <a:off x="839789" y="2367280"/>
            <a:ext cx="3696652" cy="3501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77283-E2B8-405E-BB6E-9F121140E506}"/>
              </a:ext>
            </a:extLst>
          </p:cNvPr>
          <p:cNvSpPr>
            <a:spLocks noGrp="1"/>
          </p:cNvSpPr>
          <p:nvPr>
            <p:ph type="dt" sz="half" idx="10"/>
          </p:nvPr>
        </p:nvSpPr>
        <p:spPr/>
        <p:txBody>
          <a:bodyPr/>
          <a:lstStyle/>
          <a:p>
            <a:fld id="{F6CCBF3A-D7FB-4B97-8FD5-6FFB20CB1E84}" type="datetimeFigureOut">
              <a:rPr lang="en-US" smtClean="0"/>
              <a:t>3/22/24</a:t>
            </a:fld>
            <a:endParaRPr lang="en-US"/>
          </a:p>
        </p:txBody>
      </p:sp>
      <p:sp>
        <p:nvSpPr>
          <p:cNvPr id="6" name="Footer Placeholder 5">
            <a:extLst>
              <a:ext uri="{FF2B5EF4-FFF2-40B4-BE49-F238E27FC236}">
                <a16:creationId xmlns:a16="http://schemas.microsoft.com/office/drawing/2014/main" id="{F9F21F05-EB94-417F-B19B-96FF3D9ECA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7C3C7-B6DB-4064-8E66-9FB770C888E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51E233FA-220A-423F-907E-5F81526A28A0}"/>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122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76A66-BE83-43F9-A28B-02DF7879AD52}"/>
              </a:ext>
            </a:extLst>
          </p:cNvPr>
          <p:cNvSpPr>
            <a:spLocks noGrp="1"/>
          </p:cNvSpPr>
          <p:nvPr>
            <p:ph type="title"/>
          </p:nvPr>
        </p:nvSpPr>
        <p:spPr>
          <a:xfrm>
            <a:off x="838200" y="584990"/>
            <a:ext cx="10515600" cy="111681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9D76E94-F276-4F0F-8DD9-B1F8A3198AE1}"/>
              </a:ext>
            </a:extLst>
          </p:cNvPr>
          <p:cNvSpPr>
            <a:spLocks noGrp="1"/>
          </p:cNvSpPr>
          <p:nvPr>
            <p:ph type="body" idx="1"/>
          </p:nvPr>
        </p:nvSpPr>
        <p:spPr>
          <a:xfrm>
            <a:off x="838200" y="2061469"/>
            <a:ext cx="105156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AD964E-3A2E-4DB9-B96A-EDE144A47BDC}"/>
              </a:ext>
            </a:extLst>
          </p:cNvPr>
          <p:cNvSpPr>
            <a:spLocks noGrp="1"/>
          </p:cNvSpPr>
          <p:nvPr>
            <p:ph type="dt" sz="half" idx="2"/>
          </p:nvPr>
        </p:nvSpPr>
        <p:spPr>
          <a:xfrm rot="5400000">
            <a:off x="10425981" y="4687095"/>
            <a:ext cx="2706690" cy="365125"/>
          </a:xfrm>
          <a:prstGeom prst="rect">
            <a:avLst/>
          </a:prstGeom>
        </p:spPr>
        <p:txBody>
          <a:bodyPr vert="horz" lIns="91440" tIns="45720" rIns="91440" bIns="45720" rtlCol="0" anchor="ctr"/>
          <a:lstStyle>
            <a:lvl1pPr algn="r">
              <a:defRPr sz="1000">
                <a:solidFill>
                  <a:schemeClr val="tx1"/>
                </a:solidFill>
              </a:defRPr>
            </a:lvl1pPr>
          </a:lstStyle>
          <a:p>
            <a:fld id="{F6CCBF3A-D7FB-4B97-8FD5-6FFB20CB1E84}" type="datetimeFigureOut">
              <a:rPr lang="en-US" smtClean="0"/>
              <a:t>3/22/24</a:t>
            </a:fld>
            <a:endParaRPr lang="en-US"/>
          </a:p>
        </p:txBody>
      </p:sp>
      <p:sp>
        <p:nvSpPr>
          <p:cNvPr id="5" name="Footer Placeholder 4">
            <a:extLst>
              <a:ext uri="{FF2B5EF4-FFF2-40B4-BE49-F238E27FC236}">
                <a16:creationId xmlns:a16="http://schemas.microsoft.com/office/drawing/2014/main" id="{0DACB382-EE11-430D-941A-DB76EEB7F2D5}"/>
              </a:ext>
            </a:extLst>
          </p:cNvPr>
          <p:cNvSpPr>
            <a:spLocks noGrp="1"/>
          </p:cNvSpPr>
          <p:nvPr>
            <p:ph type="ftr" sz="quarter" idx="3"/>
          </p:nvPr>
        </p:nvSpPr>
        <p:spPr>
          <a:xfrm rot="5400000">
            <a:off x="-1131161" y="1592957"/>
            <a:ext cx="2973522"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3C562FE-ACD1-43F2-A3DE-5B11E10B7EA5}"/>
              </a:ext>
            </a:extLst>
          </p:cNvPr>
          <p:cNvSpPr>
            <a:spLocks noGrp="1"/>
          </p:cNvSpPr>
          <p:nvPr>
            <p:ph type="sldNum" sz="quarter" idx="4"/>
          </p:nvPr>
        </p:nvSpPr>
        <p:spPr>
          <a:xfrm>
            <a:off x="11512296" y="6356350"/>
            <a:ext cx="574620" cy="365125"/>
          </a:xfrm>
          <a:prstGeom prst="rect">
            <a:avLst/>
          </a:prstGeom>
        </p:spPr>
        <p:txBody>
          <a:bodyPr vert="horz" lIns="91440" tIns="45720" rIns="91440" bIns="45720" rtlCol="0" anchor="ctr"/>
          <a:lstStyle>
            <a:lvl1pPr algn="ctr">
              <a:defRPr sz="1000">
                <a:solidFill>
                  <a:schemeClr val="tx1"/>
                </a:solidFill>
              </a:defRPr>
            </a:lvl1pPr>
          </a:lstStyle>
          <a:p>
            <a:fld id="{3109D357-8067-4A1F-97B2-93C5160B78D9}" type="slidenum">
              <a:rPr lang="en-US" smtClean="0"/>
              <a:t>‹#›</a:t>
            </a:fld>
            <a:endParaRPr lang="en-US"/>
          </a:p>
        </p:txBody>
      </p:sp>
      <p:cxnSp>
        <p:nvCxnSpPr>
          <p:cNvPr id="13" name="Straight Connector 12">
            <a:extLst>
              <a:ext uri="{FF2B5EF4-FFF2-40B4-BE49-F238E27FC236}">
                <a16:creationId xmlns:a16="http://schemas.microsoft.com/office/drawing/2014/main" id="{1EB34A3B-1FD5-48FF-9982-1E64C864C01D}"/>
              </a:ext>
            </a:extLst>
          </p:cNvPr>
          <p:cNvCxnSpPr>
            <a:cxnSpLocks/>
          </p:cNvCxnSpPr>
          <p:nvPr/>
        </p:nvCxnSpPr>
        <p:spPr>
          <a:xfrm flipH="1">
            <a:off x="4" y="1824111"/>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6094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10000"/>
        </a:lnSpc>
        <a:spcBef>
          <a:spcPts val="500"/>
        </a:spcBef>
        <a:buSzPct val="80000"/>
        <a:buFont typeface="Goudy Old Style" panose="02020502050305020303" pitchFamily="18" charset="0"/>
        <a:buChar char="–"/>
        <a:defRPr sz="1800" i="1" kern="1200">
          <a:solidFill>
            <a:schemeClr val="tx1"/>
          </a:solidFill>
          <a:latin typeface="+mn-lt"/>
          <a:ea typeface="+mn-ea"/>
          <a:cs typeface="+mn-cs"/>
        </a:defRPr>
      </a:lvl2pPr>
      <a:lvl3pPr marL="822960" indent="-228600" algn="l" defTabSz="914400" rtl="0" eaLnBrk="1" latinLnBrk="0" hangingPunct="1">
        <a:lnSpc>
          <a:spcPct val="11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97280" indent="-228600" algn="l" defTabSz="914400" rtl="0" eaLnBrk="1" latinLnBrk="0" hangingPunct="1">
        <a:lnSpc>
          <a:spcPct val="110000"/>
        </a:lnSpc>
        <a:spcBef>
          <a:spcPts val="500"/>
        </a:spcBef>
        <a:buSzPct val="80000"/>
        <a:buFont typeface="Goudy Old Style" panose="02020502050305020303" pitchFamily="18" charset="0"/>
        <a:buChar char="–"/>
        <a:defRPr sz="1400" i="1" kern="1200">
          <a:solidFill>
            <a:schemeClr val="tx1"/>
          </a:solidFill>
          <a:latin typeface="+mn-lt"/>
          <a:ea typeface="+mn-ea"/>
          <a:cs typeface="+mn-cs"/>
        </a:defRPr>
      </a:lvl4pPr>
      <a:lvl5pPr marL="1371600" indent="-228600" algn="l" defTabSz="914400" rtl="0" eaLnBrk="1" latinLnBrk="0" hangingPunct="1">
        <a:lnSpc>
          <a:spcPct val="11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FA9327B-0F60-46E3-AD80-CE73838567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59A3F7-E9E7-A275-CFB0-8518F6C45F82}"/>
              </a:ext>
            </a:extLst>
          </p:cNvPr>
          <p:cNvSpPr>
            <a:spLocks noGrp="1"/>
          </p:cNvSpPr>
          <p:nvPr>
            <p:ph type="ctrTitle"/>
          </p:nvPr>
        </p:nvSpPr>
        <p:spPr>
          <a:xfrm>
            <a:off x="1251082" y="4660681"/>
            <a:ext cx="9689834" cy="1125050"/>
          </a:xfrm>
        </p:spPr>
        <p:txBody>
          <a:bodyPr anchor="b">
            <a:normAutofit/>
          </a:bodyPr>
          <a:lstStyle/>
          <a:p>
            <a:pPr algn="ctr"/>
            <a:r>
              <a:rPr lang="en-US" sz="4400" dirty="0"/>
              <a:t>Can We Get There From Here?</a:t>
            </a:r>
          </a:p>
        </p:txBody>
      </p:sp>
      <p:sp>
        <p:nvSpPr>
          <p:cNvPr id="3" name="Subtitle 2">
            <a:extLst>
              <a:ext uri="{FF2B5EF4-FFF2-40B4-BE49-F238E27FC236}">
                <a16:creationId xmlns:a16="http://schemas.microsoft.com/office/drawing/2014/main" id="{09B9A353-0887-35EE-556A-2FEC2DC929FF}"/>
              </a:ext>
            </a:extLst>
          </p:cNvPr>
          <p:cNvSpPr>
            <a:spLocks noGrp="1"/>
          </p:cNvSpPr>
          <p:nvPr>
            <p:ph type="subTitle" idx="1"/>
          </p:nvPr>
        </p:nvSpPr>
        <p:spPr>
          <a:xfrm>
            <a:off x="1938997" y="5866227"/>
            <a:ext cx="8314005" cy="696351"/>
          </a:xfrm>
        </p:spPr>
        <p:txBody>
          <a:bodyPr>
            <a:normAutofit/>
          </a:bodyPr>
          <a:lstStyle/>
          <a:p>
            <a:pPr algn="ctr"/>
            <a:r>
              <a:rPr lang="en-US" dirty="0"/>
              <a:t>How Ethics Informs Practice Through the Food Lab Model</a:t>
            </a:r>
          </a:p>
        </p:txBody>
      </p:sp>
      <p:pic>
        <p:nvPicPr>
          <p:cNvPr id="16" name="Picture 15" descr="Isolated twigs and flowers on a white surface">
            <a:extLst>
              <a:ext uri="{FF2B5EF4-FFF2-40B4-BE49-F238E27FC236}">
                <a16:creationId xmlns:a16="http://schemas.microsoft.com/office/drawing/2014/main" id="{2C3E5A9A-A3D7-E69E-271D-5A6BD818AC2B}"/>
              </a:ext>
            </a:extLst>
          </p:cNvPr>
          <p:cNvPicPr>
            <a:picLocks noChangeAspect="1"/>
          </p:cNvPicPr>
          <p:nvPr/>
        </p:nvPicPr>
        <p:blipFill rotWithShape="1">
          <a:blip r:embed="rId2"/>
          <a:srcRect t="38616" b="10757"/>
          <a:stretch/>
        </p:blipFill>
        <p:spPr>
          <a:xfrm>
            <a:off x="20" y="1"/>
            <a:ext cx="12191980" cy="4305300"/>
          </a:xfrm>
          <a:prstGeom prst="rect">
            <a:avLst/>
          </a:prstGeom>
        </p:spPr>
      </p:pic>
      <p:cxnSp>
        <p:nvCxnSpPr>
          <p:cNvPr id="17" name="Straight Connector 16">
            <a:extLst>
              <a:ext uri="{FF2B5EF4-FFF2-40B4-BE49-F238E27FC236}">
                <a16:creationId xmlns:a16="http://schemas.microsoft.com/office/drawing/2014/main" id="{BD1C99D0-461D-4A91-81EF-CCCD798B37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3053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7118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DA2AA-F36C-28F4-5B34-DB15667F2B2E}"/>
              </a:ext>
            </a:extLst>
          </p:cNvPr>
          <p:cNvSpPr>
            <a:spLocks noGrp="1"/>
          </p:cNvSpPr>
          <p:nvPr>
            <p:ph type="title"/>
          </p:nvPr>
        </p:nvSpPr>
        <p:spPr/>
        <p:txBody>
          <a:bodyPr/>
          <a:lstStyle/>
          <a:p>
            <a:r>
              <a:rPr lang="en-US" dirty="0"/>
              <a:t>Discussion/workshop</a:t>
            </a:r>
          </a:p>
        </p:txBody>
      </p:sp>
      <p:sp>
        <p:nvSpPr>
          <p:cNvPr id="3" name="Text Placeholder 2">
            <a:extLst>
              <a:ext uri="{FF2B5EF4-FFF2-40B4-BE49-F238E27FC236}">
                <a16:creationId xmlns:a16="http://schemas.microsoft.com/office/drawing/2014/main" id="{20709DF1-9506-09C2-6CC7-5AB99D4AADAB}"/>
              </a:ext>
            </a:extLst>
          </p:cNvPr>
          <p:cNvSpPr>
            <a:spLocks noGrp="1"/>
          </p:cNvSpPr>
          <p:nvPr>
            <p:ph type="body" idx="1"/>
          </p:nvPr>
        </p:nvSpPr>
        <p:spPr/>
        <p:txBody>
          <a:bodyPr/>
          <a:lstStyle/>
          <a:p>
            <a:r>
              <a:rPr lang="en-US" dirty="0"/>
              <a:t>Challenges/Objectives</a:t>
            </a:r>
          </a:p>
        </p:txBody>
      </p:sp>
      <p:sp>
        <p:nvSpPr>
          <p:cNvPr id="4" name="Content Placeholder 3">
            <a:extLst>
              <a:ext uri="{FF2B5EF4-FFF2-40B4-BE49-F238E27FC236}">
                <a16:creationId xmlns:a16="http://schemas.microsoft.com/office/drawing/2014/main" id="{D9C25D16-F27C-4F96-6674-790285BBAB3C}"/>
              </a:ext>
            </a:extLst>
          </p:cNvPr>
          <p:cNvSpPr>
            <a:spLocks noGrp="1"/>
          </p:cNvSpPr>
          <p:nvPr>
            <p:ph sz="half" idx="2"/>
          </p:nvPr>
        </p:nvSpPr>
        <p:spPr/>
        <p:txBody>
          <a:bodyPr/>
          <a:lstStyle/>
          <a:p>
            <a:r>
              <a:rPr lang="en-US" dirty="0"/>
              <a:t>What are your goals?</a:t>
            </a:r>
          </a:p>
        </p:txBody>
      </p:sp>
      <p:sp>
        <p:nvSpPr>
          <p:cNvPr id="5" name="Text Placeholder 4">
            <a:extLst>
              <a:ext uri="{FF2B5EF4-FFF2-40B4-BE49-F238E27FC236}">
                <a16:creationId xmlns:a16="http://schemas.microsoft.com/office/drawing/2014/main" id="{2CCB34EC-1A8A-D886-5DE0-F2198E3A1DD0}"/>
              </a:ext>
            </a:extLst>
          </p:cNvPr>
          <p:cNvSpPr>
            <a:spLocks noGrp="1"/>
          </p:cNvSpPr>
          <p:nvPr>
            <p:ph type="body" sz="quarter" idx="3"/>
          </p:nvPr>
        </p:nvSpPr>
        <p:spPr/>
        <p:txBody>
          <a:bodyPr/>
          <a:lstStyle/>
          <a:p>
            <a:r>
              <a:rPr lang="en-US" dirty="0"/>
              <a:t>Practical approaches</a:t>
            </a:r>
          </a:p>
        </p:txBody>
      </p:sp>
      <p:sp>
        <p:nvSpPr>
          <p:cNvPr id="6" name="Content Placeholder 5">
            <a:extLst>
              <a:ext uri="{FF2B5EF4-FFF2-40B4-BE49-F238E27FC236}">
                <a16:creationId xmlns:a16="http://schemas.microsoft.com/office/drawing/2014/main" id="{1A388DDA-70A9-1D37-5536-11E99D90FA3B}"/>
              </a:ext>
            </a:extLst>
          </p:cNvPr>
          <p:cNvSpPr>
            <a:spLocks noGrp="1"/>
          </p:cNvSpPr>
          <p:nvPr>
            <p:ph sz="quarter" idx="4"/>
          </p:nvPr>
        </p:nvSpPr>
        <p:spPr/>
        <p:txBody>
          <a:bodyPr/>
          <a:lstStyle/>
          <a:p>
            <a:r>
              <a:rPr lang="en-US" dirty="0"/>
              <a:t>How do you accomplish them?</a:t>
            </a:r>
          </a:p>
          <a:p>
            <a:endParaRPr lang="en-US" dirty="0"/>
          </a:p>
        </p:txBody>
      </p:sp>
    </p:spTree>
    <p:extLst>
      <p:ext uri="{BB962C8B-B14F-4D97-AF65-F5344CB8AC3E}">
        <p14:creationId xmlns:p14="http://schemas.microsoft.com/office/powerpoint/2010/main" val="1657394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452CD-D7DE-433D-D49C-29066E04A2AE}"/>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E96E93E9-5937-343E-7CBA-472048285B9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0E499B6A-D135-D486-83B3-059DF7D4A52A}"/>
              </a:ext>
            </a:extLst>
          </p:cNvPr>
          <p:cNvGraphicFramePr>
            <a:graphicFrameLocks noGrp="1"/>
          </p:cNvGraphicFramePr>
          <p:nvPr>
            <p:extLst>
              <p:ext uri="{D42A27DB-BD31-4B8C-83A1-F6EECF244321}">
                <p14:modId xmlns:p14="http://schemas.microsoft.com/office/powerpoint/2010/main" val="3692364014"/>
              </p:ext>
            </p:extLst>
          </p:nvPr>
        </p:nvGraphicFramePr>
        <p:xfrm>
          <a:off x="1228726" y="3429000"/>
          <a:ext cx="4368799" cy="1742714"/>
        </p:xfrm>
        <a:graphic>
          <a:graphicData uri="http://schemas.openxmlformats.org/drawingml/2006/table">
            <a:tbl>
              <a:tblPr/>
              <a:tblGrid>
                <a:gridCol w="162560">
                  <a:extLst>
                    <a:ext uri="{9D8B030D-6E8A-4147-A177-3AD203B41FA5}">
                      <a16:colId xmlns:a16="http://schemas.microsoft.com/office/drawing/2014/main" val="3796126161"/>
                    </a:ext>
                  </a:extLst>
                </a:gridCol>
                <a:gridCol w="4206239">
                  <a:extLst>
                    <a:ext uri="{9D8B030D-6E8A-4147-A177-3AD203B41FA5}">
                      <a16:colId xmlns:a16="http://schemas.microsoft.com/office/drawing/2014/main" val="2812971532"/>
                    </a:ext>
                  </a:extLst>
                </a:gridCol>
              </a:tblGrid>
              <a:tr h="1742714">
                <a:tc>
                  <a:txBody>
                    <a:bodyPr/>
                    <a:lstStyle/>
                    <a:p>
                      <a:pPr marL="0" marR="0">
                        <a:spcBef>
                          <a:spcPts val="0"/>
                        </a:spcBef>
                        <a:spcAft>
                          <a:spcPts val="0"/>
                        </a:spcAft>
                      </a:pPr>
                      <a:r>
                        <a:rPr lang="en-US" sz="1200">
                          <a:solidFill>
                            <a:srgbClr val="000000"/>
                          </a:solidFill>
                          <a:effectLst/>
                          <a:latin typeface="inherit"/>
                        </a:rPr>
                        <a:t> </a:t>
                      </a:r>
                      <a:br>
                        <a:rPr lang="en-US" sz="1200">
                          <a:solidFill>
                            <a:srgbClr val="000000"/>
                          </a:solidFill>
                          <a:effectLst/>
                          <a:latin typeface="inherit"/>
                        </a:rPr>
                      </a:br>
                      <a:endParaRPr lang="en-US" sz="1200">
                        <a:effectLst/>
                        <a:latin typeface="Calibri" panose="020F0502020204030204" pitchFamily="34" charset="0"/>
                      </a:endParaRP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100" b="1" dirty="0">
                          <a:solidFill>
                            <a:srgbClr val="0033A0"/>
                          </a:solidFill>
                          <a:effectLst/>
                          <a:latin typeface="Calibri Light" panose="020F0302020204030204" pitchFamily="34" charset="0"/>
                        </a:rPr>
                        <a:t> </a:t>
                      </a:r>
                      <a:endParaRPr lang="en-US" sz="1800" dirty="0">
                        <a:effectLst/>
                        <a:latin typeface="Calibri" panose="020F0502020204030204" pitchFamily="34" charset="0"/>
                      </a:endParaRPr>
                    </a:p>
                    <a:p>
                      <a:pPr marL="0" marR="0">
                        <a:spcBef>
                          <a:spcPts val="0"/>
                        </a:spcBef>
                        <a:spcAft>
                          <a:spcPts val="0"/>
                        </a:spcAft>
                      </a:pPr>
                      <a:r>
                        <a:rPr lang="en-US" sz="1800" b="1" dirty="0">
                          <a:solidFill>
                            <a:srgbClr val="0033A0"/>
                          </a:solidFill>
                          <a:effectLst/>
                          <a:latin typeface="Calibri Light" panose="020F0302020204030204" pitchFamily="34" charset="0"/>
                        </a:rPr>
                        <a:t>Daniel J. Kirchner, Ph.D. </a:t>
                      </a:r>
                      <a:endParaRPr lang="en-US" sz="1800" dirty="0">
                        <a:effectLst/>
                        <a:latin typeface="Calibri" panose="020F0502020204030204" pitchFamily="34" charset="0"/>
                      </a:endParaRPr>
                    </a:p>
                    <a:p>
                      <a:pPr marL="0" marR="0">
                        <a:spcBef>
                          <a:spcPts val="0"/>
                        </a:spcBef>
                        <a:spcAft>
                          <a:spcPts val="0"/>
                        </a:spcAft>
                      </a:pPr>
                      <a:r>
                        <a:rPr lang="en-US" sz="1800" dirty="0">
                          <a:solidFill>
                            <a:srgbClr val="0033A0"/>
                          </a:solidFill>
                          <a:effectLst/>
                          <a:latin typeface="Calibri Light" panose="020F0302020204030204" pitchFamily="34" charset="0"/>
                        </a:rPr>
                        <a:t>Senior Lewis Lecturer </a:t>
                      </a:r>
                      <a:endParaRPr lang="en-US" sz="1800" dirty="0">
                        <a:effectLst/>
                        <a:latin typeface="Calibri" panose="020F0502020204030204" pitchFamily="34" charset="0"/>
                      </a:endParaRPr>
                    </a:p>
                    <a:p>
                      <a:pPr marL="0" marR="0">
                        <a:spcBef>
                          <a:spcPts val="0"/>
                        </a:spcBef>
                        <a:spcAft>
                          <a:spcPts val="0"/>
                        </a:spcAft>
                      </a:pPr>
                      <a:r>
                        <a:rPr lang="en-US" sz="1800" dirty="0">
                          <a:solidFill>
                            <a:srgbClr val="0033A0"/>
                          </a:solidFill>
                          <a:effectLst/>
                          <a:latin typeface="Calibri Light" panose="020F0302020204030204" pitchFamily="34" charset="0"/>
                        </a:rPr>
                        <a:t>Singletary Scholars Mentor </a:t>
                      </a:r>
                      <a:endParaRPr lang="en-US" sz="1800" dirty="0">
                        <a:effectLst/>
                        <a:latin typeface="Calibri" panose="020F0502020204030204" pitchFamily="34" charset="0"/>
                      </a:endParaRPr>
                    </a:p>
                    <a:p>
                      <a:pPr marL="0" marR="0">
                        <a:spcBef>
                          <a:spcPts val="0"/>
                        </a:spcBef>
                        <a:spcAft>
                          <a:spcPts val="0"/>
                        </a:spcAft>
                      </a:pPr>
                      <a:r>
                        <a:rPr lang="en-US" sz="1800" dirty="0">
                          <a:solidFill>
                            <a:srgbClr val="0033A0"/>
                          </a:solidFill>
                          <a:effectLst/>
                          <a:latin typeface="Calibri Light" panose="020F0302020204030204" pitchFamily="34" charset="0"/>
                        </a:rPr>
                        <a:t>Philosophy, Environmental and Food Ethics </a:t>
                      </a:r>
                      <a:endParaRPr lang="en-US" sz="1800" dirty="0">
                        <a:effectLst/>
                        <a:latin typeface="Calibri" panose="020F0502020204030204" pitchFamily="34" charset="0"/>
                      </a:endParaRPr>
                    </a:p>
                    <a:p>
                      <a:pPr marL="0" marR="0">
                        <a:spcBef>
                          <a:spcPts val="0"/>
                        </a:spcBef>
                        <a:spcAft>
                          <a:spcPts val="0"/>
                        </a:spcAft>
                      </a:pPr>
                      <a:r>
                        <a:rPr lang="en-US" sz="1800" dirty="0">
                          <a:solidFill>
                            <a:srgbClr val="0033A0"/>
                          </a:solidFill>
                          <a:effectLst/>
                          <a:latin typeface="Calibri Light" panose="020F0302020204030204" pitchFamily="34" charset="0"/>
                        </a:rPr>
                        <a:t> </a:t>
                      </a:r>
                      <a:endParaRPr lang="en-US" sz="1800" dirty="0">
                        <a:effectLst/>
                        <a:latin typeface="Calibri" panose="020F0502020204030204" pitchFamily="34" charset="0"/>
                      </a:endParaRP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9265001"/>
                  </a:ext>
                </a:extLst>
              </a:tr>
            </a:tbl>
          </a:graphicData>
        </a:graphic>
      </p:graphicFrame>
      <p:pic>
        <p:nvPicPr>
          <p:cNvPr id="1025" name="Picture 1">
            <a:extLst>
              <a:ext uri="{FF2B5EF4-FFF2-40B4-BE49-F238E27FC236}">
                <a16:creationId xmlns:a16="http://schemas.microsoft.com/office/drawing/2014/main" id="{A0414AB7-B2E7-FF9C-EF69-5E57C0EE6E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725" y="2061469"/>
            <a:ext cx="43688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160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0BC8-0797-AC1B-87AB-08ADE9507515}"/>
              </a:ext>
            </a:extLst>
          </p:cNvPr>
          <p:cNvSpPr>
            <a:spLocks noGrp="1"/>
          </p:cNvSpPr>
          <p:nvPr>
            <p:ph type="title"/>
          </p:nvPr>
        </p:nvSpPr>
        <p:spPr/>
        <p:txBody>
          <a:bodyPr/>
          <a:lstStyle/>
          <a:p>
            <a:r>
              <a:rPr lang="en-US" dirty="0"/>
              <a:t>Agreement</a:t>
            </a:r>
          </a:p>
        </p:txBody>
      </p:sp>
      <p:sp>
        <p:nvSpPr>
          <p:cNvPr id="3" name="Content Placeholder 2">
            <a:extLst>
              <a:ext uri="{FF2B5EF4-FFF2-40B4-BE49-F238E27FC236}">
                <a16:creationId xmlns:a16="http://schemas.microsoft.com/office/drawing/2014/main" id="{BBEDBEA7-9927-6F1A-CB9B-9BA698F2AF98}"/>
              </a:ext>
            </a:extLst>
          </p:cNvPr>
          <p:cNvSpPr>
            <a:spLocks noGrp="1"/>
          </p:cNvSpPr>
          <p:nvPr>
            <p:ph idx="1"/>
          </p:nvPr>
        </p:nvSpPr>
        <p:spPr/>
        <p:txBody>
          <a:bodyPr/>
          <a:lstStyle/>
          <a:p>
            <a:pPr marL="0" indent="0">
              <a:buNone/>
            </a:pPr>
            <a:r>
              <a:rPr lang="en-US" dirty="0"/>
              <a:t>Knowledge Exchange</a:t>
            </a:r>
          </a:p>
          <a:p>
            <a:r>
              <a:rPr lang="en-US" dirty="0"/>
              <a:t>Imbalance of Professional Experience—Dietetics/Ethics</a:t>
            </a:r>
          </a:p>
          <a:p>
            <a:r>
              <a:rPr lang="en-US" dirty="0"/>
              <a:t>Value is likely in the experience overlap/shared conceptual grounding</a:t>
            </a:r>
          </a:p>
          <a:p>
            <a:r>
              <a:rPr lang="en-US" dirty="0"/>
              <a:t>Requires us all to share our expertise to discover this shared ground so we can learn</a:t>
            </a:r>
          </a:p>
          <a:p>
            <a:r>
              <a:rPr lang="en-US" dirty="0"/>
              <a:t>Participation/discussion</a:t>
            </a:r>
          </a:p>
          <a:p>
            <a:endParaRPr lang="en-US" dirty="0"/>
          </a:p>
        </p:txBody>
      </p:sp>
    </p:spTree>
    <p:extLst>
      <p:ext uri="{BB962C8B-B14F-4D97-AF65-F5344CB8AC3E}">
        <p14:creationId xmlns:p14="http://schemas.microsoft.com/office/powerpoint/2010/main" val="320337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F992-1422-9C33-6AEF-310562124D36}"/>
              </a:ext>
            </a:extLst>
          </p:cNvPr>
          <p:cNvSpPr>
            <a:spLocks noGrp="1"/>
          </p:cNvSpPr>
          <p:nvPr>
            <p:ph type="title"/>
          </p:nvPr>
        </p:nvSpPr>
        <p:spPr/>
        <p:txBody>
          <a:bodyPr/>
          <a:lstStyle/>
          <a:p>
            <a:r>
              <a:rPr lang="en-US" dirty="0"/>
              <a:t>Workshop Plan</a:t>
            </a:r>
          </a:p>
        </p:txBody>
      </p:sp>
      <p:sp>
        <p:nvSpPr>
          <p:cNvPr id="3" name="Content Placeholder 2">
            <a:extLst>
              <a:ext uri="{FF2B5EF4-FFF2-40B4-BE49-F238E27FC236}">
                <a16:creationId xmlns:a16="http://schemas.microsoft.com/office/drawing/2014/main" id="{5EB737D3-6BB8-8356-A02D-AF2DD4A21AEE}"/>
              </a:ext>
            </a:extLst>
          </p:cNvPr>
          <p:cNvSpPr>
            <a:spLocks noGrp="1"/>
          </p:cNvSpPr>
          <p:nvPr>
            <p:ph idx="1"/>
          </p:nvPr>
        </p:nvSpPr>
        <p:spPr/>
        <p:txBody>
          <a:bodyPr/>
          <a:lstStyle/>
          <a:p>
            <a:pPr marL="457200" indent="-457200">
              <a:buFont typeface="+mj-lt"/>
              <a:buAutoNum type="arabicPeriod"/>
            </a:pPr>
            <a:r>
              <a:rPr lang="en-US" dirty="0"/>
              <a:t>Get to know each other</a:t>
            </a:r>
          </a:p>
          <a:p>
            <a:pPr marL="457200" indent="-457200">
              <a:buFont typeface="+mj-lt"/>
              <a:buAutoNum type="arabicPeriod"/>
            </a:pPr>
            <a:r>
              <a:rPr lang="en-US" dirty="0"/>
              <a:t>Consider Food Lab Model</a:t>
            </a:r>
          </a:p>
          <a:p>
            <a:pPr marL="457200" indent="-457200">
              <a:buFont typeface="+mj-lt"/>
              <a:buAutoNum type="arabicPeriod"/>
            </a:pPr>
            <a:r>
              <a:rPr lang="en-US" dirty="0"/>
              <a:t>How does the model make conceptual concerns practical?</a:t>
            </a:r>
          </a:p>
          <a:p>
            <a:pPr marL="457200" indent="-457200">
              <a:buFont typeface="+mj-lt"/>
              <a:buAutoNum type="arabicPeriod"/>
            </a:pPr>
            <a:r>
              <a:rPr lang="en-US" dirty="0"/>
              <a:t>Discuss/workshop connection to your practice</a:t>
            </a:r>
          </a:p>
          <a:p>
            <a:endParaRPr lang="en-US" dirty="0"/>
          </a:p>
        </p:txBody>
      </p:sp>
    </p:spTree>
    <p:extLst>
      <p:ext uri="{BB962C8B-B14F-4D97-AF65-F5344CB8AC3E}">
        <p14:creationId xmlns:p14="http://schemas.microsoft.com/office/powerpoint/2010/main" val="51518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2382E-7716-3FB1-1A4F-D7291BC7B8B6}"/>
              </a:ext>
            </a:extLst>
          </p:cNvPr>
          <p:cNvSpPr>
            <a:spLocks noGrp="1"/>
          </p:cNvSpPr>
          <p:nvPr>
            <p:ph type="title"/>
          </p:nvPr>
        </p:nvSpPr>
        <p:spPr/>
        <p:txBody>
          <a:bodyPr/>
          <a:lstStyle/>
          <a:p>
            <a:r>
              <a:rPr lang="en-US" dirty="0"/>
              <a:t>Experiences/me</a:t>
            </a:r>
          </a:p>
        </p:txBody>
      </p:sp>
      <p:sp>
        <p:nvSpPr>
          <p:cNvPr id="3" name="Content Placeholder 2">
            <a:extLst>
              <a:ext uri="{FF2B5EF4-FFF2-40B4-BE49-F238E27FC236}">
                <a16:creationId xmlns:a16="http://schemas.microsoft.com/office/drawing/2014/main" id="{F3AC4597-7F7F-7021-5DF8-20A96D522496}"/>
              </a:ext>
            </a:extLst>
          </p:cNvPr>
          <p:cNvSpPr>
            <a:spLocks noGrp="1"/>
          </p:cNvSpPr>
          <p:nvPr>
            <p:ph idx="1"/>
          </p:nvPr>
        </p:nvSpPr>
        <p:spPr/>
        <p:txBody>
          <a:bodyPr/>
          <a:lstStyle/>
          <a:p>
            <a:pPr marL="0" indent="0">
              <a:buNone/>
            </a:pPr>
            <a:r>
              <a:rPr lang="en-US" dirty="0"/>
              <a:t>Background/ Why Food Ethics? </a:t>
            </a:r>
          </a:p>
          <a:p>
            <a:pPr marL="0" indent="0">
              <a:buNone/>
            </a:pPr>
            <a:endParaRPr lang="en-US" dirty="0"/>
          </a:p>
          <a:p>
            <a:pPr marL="0" indent="0">
              <a:buNone/>
            </a:pPr>
            <a:r>
              <a:rPr lang="en-US" dirty="0"/>
              <a:t>What I learned: to engage with values, students needed opportunities that are</a:t>
            </a:r>
          </a:p>
          <a:p>
            <a:pPr marL="457200" indent="-457200">
              <a:buFont typeface="+mj-lt"/>
              <a:buAutoNum type="arabicPeriod"/>
            </a:pPr>
            <a:r>
              <a:rPr lang="en-US" dirty="0"/>
              <a:t>Empowering (autonomy and agency)</a:t>
            </a:r>
          </a:p>
          <a:p>
            <a:pPr marL="457200" indent="-457200">
              <a:buFont typeface="+mj-lt"/>
              <a:buAutoNum type="arabicPeriod"/>
            </a:pPr>
            <a:r>
              <a:rPr lang="en-US" dirty="0"/>
              <a:t>Flexible and adaptable to each individual experience</a:t>
            </a:r>
          </a:p>
          <a:p>
            <a:pPr marL="457200" indent="-457200">
              <a:buFont typeface="+mj-lt"/>
              <a:buAutoNum type="arabicPeriod"/>
            </a:pPr>
            <a:r>
              <a:rPr lang="en-US" dirty="0"/>
              <a:t>Iterative, offering a chance to deepen learning experience across levels (structural, conceptual, values) and contexts</a:t>
            </a:r>
          </a:p>
          <a:p>
            <a:pPr marL="0" indent="0">
              <a:buNone/>
            </a:pPr>
            <a:endParaRPr lang="en-US" dirty="0"/>
          </a:p>
          <a:p>
            <a:pPr marL="0" indent="0">
              <a:buNone/>
            </a:pPr>
            <a:r>
              <a:rPr lang="en-US" dirty="0"/>
              <a:t>Aims for Workshop—share Food Lab Model with context for potential shared values across experiences</a:t>
            </a:r>
          </a:p>
          <a:p>
            <a:pPr marL="45720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3218183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74AB4-4644-1E07-34F2-C2BB511F7ABF}"/>
              </a:ext>
            </a:extLst>
          </p:cNvPr>
          <p:cNvSpPr>
            <a:spLocks noGrp="1"/>
          </p:cNvSpPr>
          <p:nvPr>
            <p:ph type="title"/>
          </p:nvPr>
        </p:nvSpPr>
        <p:spPr/>
        <p:txBody>
          <a:bodyPr/>
          <a:lstStyle/>
          <a:p>
            <a:r>
              <a:rPr lang="en-US" dirty="0"/>
              <a:t>Experiences/you</a:t>
            </a:r>
          </a:p>
        </p:txBody>
      </p:sp>
      <p:sp>
        <p:nvSpPr>
          <p:cNvPr id="3" name="Content Placeholder 2">
            <a:extLst>
              <a:ext uri="{FF2B5EF4-FFF2-40B4-BE49-F238E27FC236}">
                <a16:creationId xmlns:a16="http://schemas.microsoft.com/office/drawing/2014/main" id="{2FE698E1-145F-7CEE-34C6-C8C9296DA576}"/>
              </a:ext>
            </a:extLst>
          </p:cNvPr>
          <p:cNvSpPr>
            <a:spLocks noGrp="1"/>
          </p:cNvSpPr>
          <p:nvPr>
            <p:ph idx="1"/>
          </p:nvPr>
        </p:nvSpPr>
        <p:spPr/>
        <p:txBody>
          <a:bodyPr/>
          <a:lstStyle/>
          <a:p>
            <a:pPr marL="0" indent="0">
              <a:buNone/>
            </a:pPr>
            <a:r>
              <a:rPr lang="en-US" dirty="0"/>
              <a:t>Please share:</a:t>
            </a:r>
          </a:p>
          <a:p>
            <a:pPr marL="457200" indent="-457200">
              <a:buFont typeface="+mj-lt"/>
              <a:buAutoNum type="arabicPeriod"/>
            </a:pPr>
            <a:r>
              <a:rPr lang="en-US" dirty="0"/>
              <a:t>Name, role (what do you do?)</a:t>
            </a:r>
          </a:p>
          <a:p>
            <a:pPr marL="457200" indent="-457200">
              <a:buFont typeface="+mj-lt"/>
              <a:buAutoNum type="arabicPeriod"/>
            </a:pPr>
            <a:r>
              <a:rPr lang="en-US" dirty="0"/>
              <a:t>Where you are from</a:t>
            </a:r>
          </a:p>
          <a:p>
            <a:pPr marL="457200" indent="-457200">
              <a:buFont typeface="+mj-lt"/>
              <a:buAutoNum type="arabicPeriod"/>
            </a:pPr>
            <a:r>
              <a:rPr lang="en-US" dirty="0"/>
              <a:t>Expectations for knowledge exchange</a:t>
            </a:r>
          </a:p>
          <a:p>
            <a:pPr marL="457200" indent="-457200">
              <a:buFont typeface="+mj-lt"/>
              <a:buAutoNum type="arabicPeriod"/>
            </a:pPr>
            <a:r>
              <a:rPr lang="en-US" dirty="0"/>
              <a:t>*A challenge you want to work on</a:t>
            </a:r>
          </a:p>
        </p:txBody>
      </p:sp>
    </p:spTree>
    <p:extLst>
      <p:ext uri="{BB962C8B-B14F-4D97-AF65-F5344CB8AC3E}">
        <p14:creationId xmlns:p14="http://schemas.microsoft.com/office/powerpoint/2010/main" val="281949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D4ED0-1DFC-F290-EF26-7149288B9570}"/>
              </a:ext>
            </a:extLst>
          </p:cNvPr>
          <p:cNvSpPr>
            <a:spLocks noGrp="1"/>
          </p:cNvSpPr>
          <p:nvPr>
            <p:ph type="title"/>
          </p:nvPr>
        </p:nvSpPr>
        <p:spPr/>
        <p:txBody>
          <a:bodyPr/>
          <a:lstStyle/>
          <a:p>
            <a:r>
              <a:rPr lang="en-US" dirty="0"/>
              <a:t>Food ethics—theory to practice</a:t>
            </a:r>
          </a:p>
        </p:txBody>
      </p:sp>
      <p:sp>
        <p:nvSpPr>
          <p:cNvPr id="3" name="Text Placeholder 2">
            <a:extLst>
              <a:ext uri="{FF2B5EF4-FFF2-40B4-BE49-F238E27FC236}">
                <a16:creationId xmlns:a16="http://schemas.microsoft.com/office/drawing/2014/main" id="{006BC629-69CD-71DA-9773-29AEB685703F}"/>
              </a:ext>
            </a:extLst>
          </p:cNvPr>
          <p:cNvSpPr>
            <a:spLocks noGrp="1"/>
          </p:cNvSpPr>
          <p:nvPr>
            <p:ph type="body" idx="1"/>
          </p:nvPr>
        </p:nvSpPr>
        <p:spPr/>
        <p:txBody>
          <a:bodyPr/>
          <a:lstStyle/>
          <a:p>
            <a:r>
              <a:rPr lang="en-US" dirty="0"/>
              <a:t>Questions</a:t>
            </a:r>
          </a:p>
        </p:txBody>
      </p:sp>
      <p:sp>
        <p:nvSpPr>
          <p:cNvPr id="4" name="Content Placeholder 3">
            <a:extLst>
              <a:ext uri="{FF2B5EF4-FFF2-40B4-BE49-F238E27FC236}">
                <a16:creationId xmlns:a16="http://schemas.microsoft.com/office/drawing/2014/main" id="{3D599C3D-2A38-E6AB-48CD-E8CEAE9FA34D}"/>
              </a:ext>
            </a:extLst>
          </p:cNvPr>
          <p:cNvSpPr>
            <a:spLocks noGrp="1"/>
          </p:cNvSpPr>
          <p:nvPr>
            <p:ph sz="half" idx="2"/>
          </p:nvPr>
        </p:nvSpPr>
        <p:spPr/>
        <p:txBody>
          <a:bodyPr/>
          <a:lstStyle/>
          <a:p>
            <a:r>
              <a:rPr lang="en-US" dirty="0"/>
              <a:t>Motivation—why do people act in the way they do?</a:t>
            </a:r>
          </a:p>
          <a:p>
            <a:r>
              <a:rPr lang="en-US" dirty="0"/>
              <a:t>How do those actions relate to their values?</a:t>
            </a:r>
          </a:p>
          <a:p>
            <a:r>
              <a:rPr lang="en-US" dirty="0"/>
              <a:t>Can we design a process that models current practice to create the opportunity to revise it?</a:t>
            </a:r>
          </a:p>
          <a:p>
            <a:endParaRPr lang="en-US" dirty="0"/>
          </a:p>
        </p:txBody>
      </p:sp>
      <p:sp>
        <p:nvSpPr>
          <p:cNvPr id="5" name="Text Placeholder 4">
            <a:extLst>
              <a:ext uri="{FF2B5EF4-FFF2-40B4-BE49-F238E27FC236}">
                <a16:creationId xmlns:a16="http://schemas.microsoft.com/office/drawing/2014/main" id="{534A33B0-3CDA-0C8C-7273-76E5DABA7F07}"/>
              </a:ext>
            </a:extLst>
          </p:cNvPr>
          <p:cNvSpPr>
            <a:spLocks noGrp="1"/>
          </p:cNvSpPr>
          <p:nvPr>
            <p:ph type="body" sz="quarter" idx="3"/>
          </p:nvPr>
        </p:nvSpPr>
        <p:spPr/>
        <p:txBody>
          <a:bodyPr/>
          <a:lstStyle/>
          <a:p>
            <a:r>
              <a:rPr lang="en-US" dirty="0"/>
              <a:t>Outcomes</a:t>
            </a:r>
          </a:p>
        </p:txBody>
      </p:sp>
      <p:sp>
        <p:nvSpPr>
          <p:cNvPr id="6" name="Content Placeholder 5">
            <a:extLst>
              <a:ext uri="{FF2B5EF4-FFF2-40B4-BE49-F238E27FC236}">
                <a16:creationId xmlns:a16="http://schemas.microsoft.com/office/drawing/2014/main" id="{8F2DD6A2-D6BA-DC97-0C08-6B89A8325F60}"/>
              </a:ext>
            </a:extLst>
          </p:cNvPr>
          <p:cNvSpPr>
            <a:spLocks noGrp="1"/>
          </p:cNvSpPr>
          <p:nvPr>
            <p:ph sz="quarter" idx="4"/>
          </p:nvPr>
        </p:nvSpPr>
        <p:spPr/>
        <p:txBody>
          <a:bodyPr/>
          <a:lstStyle/>
          <a:p>
            <a:r>
              <a:rPr lang="en-US" dirty="0"/>
              <a:t>Thinking vs sensing</a:t>
            </a:r>
          </a:p>
          <a:p>
            <a:r>
              <a:rPr lang="en-US" dirty="0"/>
              <a:t>Ease/efficiency vs intentional engagement (mindfulness)</a:t>
            </a:r>
          </a:p>
          <a:p>
            <a:r>
              <a:rPr lang="en-US" dirty="0"/>
              <a:t>Reverse engineer; make iterative feedback loop, not linear process</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3354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D9BD3CC-7AF8-4F3C-4B75-8C0552930230}"/>
              </a:ext>
            </a:extLst>
          </p:cNvPr>
          <p:cNvSpPr>
            <a:spLocks noGrp="1"/>
          </p:cNvSpPr>
          <p:nvPr>
            <p:ph type="title"/>
          </p:nvPr>
        </p:nvSpPr>
        <p:spPr/>
        <p:txBody>
          <a:bodyPr/>
          <a:lstStyle/>
          <a:p>
            <a:r>
              <a:rPr lang="en-US" dirty="0"/>
              <a:t>Food lab assignment</a:t>
            </a:r>
          </a:p>
        </p:txBody>
      </p:sp>
      <p:sp>
        <p:nvSpPr>
          <p:cNvPr id="6" name="Content Placeholder 5">
            <a:extLst>
              <a:ext uri="{FF2B5EF4-FFF2-40B4-BE49-F238E27FC236}">
                <a16:creationId xmlns:a16="http://schemas.microsoft.com/office/drawing/2014/main" id="{4AD68EE7-4051-B8D5-C459-CD10A2815D28}"/>
              </a:ext>
            </a:extLst>
          </p:cNvPr>
          <p:cNvSpPr>
            <a:spLocks noGrp="1"/>
          </p:cNvSpPr>
          <p:nvPr>
            <p:ph sz="half" idx="1"/>
          </p:nvPr>
        </p:nvSpPr>
        <p:spPr/>
        <p:txBody>
          <a:bodyPr>
            <a:normAutofit fontScale="70000" lnSpcReduction="20000"/>
          </a:bodyPr>
          <a:lstStyle/>
          <a:p>
            <a:r>
              <a:rPr lang="en-US" dirty="0"/>
              <a:t>HON 151: Food Ethics, Food Labs Assignment</a:t>
            </a:r>
          </a:p>
          <a:p>
            <a:r>
              <a:rPr lang="en-US" dirty="0"/>
              <a:t>For this course I want you to complete four (4) Food Labs. Each lab will follow the same procedure, applied to different meals:</a:t>
            </a:r>
          </a:p>
          <a:p>
            <a:r>
              <a:rPr lang="en-US" dirty="0"/>
              <a:t>Meal 1—a fast food meal                   Due 9/18</a:t>
            </a:r>
          </a:p>
          <a:p>
            <a:r>
              <a:rPr lang="en-US" dirty="0"/>
              <a:t>Meal 2—a cafeteria food meal           Due 10/9</a:t>
            </a:r>
          </a:p>
          <a:p>
            <a:r>
              <a:rPr lang="en-US" dirty="0"/>
              <a:t>Meal 3—a grocery store meal            Due 10/30</a:t>
            </a:r>
          </a:p>
          <a:p>
            <a:r>
              <a:rPr lang="en-US" dirty="0"/>
              <a:t>Meal 4—a local food meal                 Due 11/20</a:t>
            </a:r>
          </a:p>
          <a:p>
            <a:r>
              <a:rPr lang="en-US" dirty="0"/>
              <a:t>The Food Lab requires you to do some work prior to eating the meal, and then eat the meal with intention and attention.</a:t>
            </a:r>
          </a:p>
          <a:p>
            <a:r>
              <a:rPr lang="en-US" dirty="0"/>
              <a:t>The format for writing up the lab is flexible—write it so that it is as clear and detailed as possible. Provide references for what you learn via research. Explain your analysis of the ethics by making use of what we learn in class and course readings. Organize the write-up so that it is accessible and readable for someone not in the class. Take time to consider how the application of knowledge affects your experience (what you know/who and how you are).</a:t>
            </a:r>
          </a:p>
          <a:p>
            <a:endParaRPr lang="en-US" dirty="0"/>
          </a:p>
        </p:txBody>
      </p:sp>
      <p:sp>
        <p:nvSpPr>
          <p:cNvPr id="7" name="Content Placeholder 6">
            <a:extLst>
              <a:ext uri="{FF2B5EF4-FFF2-40B4-BE49-F238E27FC236}">
                <a16:creationId xmlns:a16="http://schemas.microsoft.com/office/drawing/2014/main" id="{D81E304E-915C-13A3-9CAE-BF0924C52A32}"/>
              </a:ext>
            </a:extLst>
          </p:cNvPr>
          <p:cNvSpPr>
            <a:spLocks noGrp="1"/>
          </p:cNvSpPr>
          <p:nvPr>
            <p:ph sz="half" idx="2"/>
          </p:nvPr>
        </p:nvSpPr>
        <p:spPr/>
        <p:txBody>
          <a:bodyPr>
            <a:normAutofit fontScale="70000" lnSpcReduction="20000"/>
          </a:bodyPr>
          <a:lstStyle/>
          <a:p>
            <a:r>
              <a:rPr lang="en-US" dirty="0"/>
              <a:t>Step 1: decide/plan the meal</a:t>
            </a:r>
          </a:p>
          <a:p>
            <a:r>
              <a:rPr lang="en-US" dirty="0"/>
              <a:t>Step 2: choose 2 primary ingredients from the meal</a:t>
            </a:r>
          </a:p>
          <a:p>
            <a:r>
              <a:rPr lang="en-US" dirty="0"/>
              <a:t>Step 3: research each ingredient—what is it, where does it come from, how is it grown/produced, by whom, what processes does it go through, how does it get to your plate, who does what to it along the way, etc.</a:t>
            </a:r>
          </a:p>
          <a:p>
            <a:r>
              <a:rPr lang="en-US" dirty="0"/>
              <a:t>Step 4: provide in-depth ethical analysis of the above</a:t>
            </a:r>
          </a:p>
          <a:p>
            <a:r>
              <a:rPr lang="en-US" dirty="0"/>
              <a:t>Step 5: prepare and eat the meal</a:t>
            </a:r>
          </a:p>
          <a:p>
            <a:r>
              <a:rPr lang="en-US" dirty="0"/>
              <a:t>Step 6: reflect on what you have learned and how it has affected your experience of the meal</a:t>
            </a:r>
          </a:p>
          <a:p>
            <a:r>
              <a:rPr lang="en-US" dirty="0"/>
              <a:t> I will set up the assignments in Canvas so that they include Peer Review. This will help give you a sense of how other students approach the Food Labs, and also give you the opportunity to learn from their experiences.</a:t>
            </a:r>
          </a:p>
          <a:p>
            <a:endParaRPr lang="en-US" dirty="0"/>
          </a:p>
        </p:txBody>
      </p:sp>
    </p:spTree>
    <p:extLst>
      <p:ext uri="{BB962C8B-B14F-4D97-AF65-F5344CB8AC3E}">
        <p14:creationId xmlns:p14="http://schemas.microsoft.com/office/powerpoint/2010/main" val="3425015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2824-DF6F-57DC-524D-70C368114557}"/>
              </a:ext>
            </a:extLst>
          </p:cNvPr>
          <p:cNvSpPr>
            <a:spLocks noGrp="1"/>
          </p:cNvSpPr>
          <p:nvPr>
            <p:ph type="title"/>
          </p:nvPr>
        </p:nvSpPr>
        <p:spPr/>
        <p:txBody>
          <a:bodyPr/>
          <a:lstStyle/>
          <a:p>
            <a:r>
              <a:rPr lang="en-US" dirty="0"/>
              <a:t>Food Lab Model</a:t>
            </a:r>
          </a:p>
        </p:txBody>
      </p:sp>
      <p:sp>
        <p:nvSpPr>
          <p:cNvPr id="4" name="Text Placeholder 3">
            <a:extLst>
              <a:ext uri="{FF2B5EF4-FFF2-40B4-BE49-F238E27FC236}">
                <a16:creationId xmlns:a16="http://schemas.microsoft.com/office/drawing/2014/main" id="{8E13AB84-038B-23DA-9AD8-0F257A8CD87C}"/>
              </a:ext>
            </a:extLst>
          </p:cNvPr>
          <p:cNvSpPr>
            <a:spLocks noGrp="1"/>
          </p:cNvSpPr>
          <p:nvPr>
            <p:ph type="body" idx="1"/>
          </p:nvPr>
        </p:nvSpPr>
        <p:spPr/>
        <p:txBody>
          <a:bodyPr/>
          <a:lstStyle/>
          <a:p>
            <a:r>
              <a:rPr lang="en-US" dirty="0"/>
              <a:t>Elements of Model</a:t>
            </a:r>
          </a:p>
        </p:txBody>
      </p:sp>
      <p:sp>
        <p:nvSpPr>
          <p:cNvPr id="5" name="Content Placeholder 4">
            <a:extLst>
              <a:ext uri="{FF2B5EF4-FFF2-40B4-BE49-F238E27FC236}">
                <a16:creationId xmlns:a16="http://schemas.microsoft.com/office/drawing/2014/main" id="{EC436161-BB4C-FE97-D713-2027E9091C48}"/>
              </a:ext>
            </a:extLst>
          </p:cNvPr>
          <p:cNvSpPr>
            <a:spLocks noGrp="1"/>
          </p:cNvSpPr>
          <p:nvPr>
            <p:ph sz="half" idx="2"/>
          </p:nvPr>
        </p:nvSpPr>
        <p:spPr/>
        <p:txBody>
          <a:bodyPr/>
          <a:lstStyle/>
          <a:p>
            <a:r>
              <a:rPr lang="en-US" dirty="0"/>
              <a:t>Individual choice defines content and product/outcome</a:t>
            </a:r>
          </a:p>
          <a:p>
            <a:r>
              <a:rPr lang="en-US" dirty="0"/>
              <a:t>Research ingredients—how does it get to you?</a:t>
            </a:r>
          </a:p>
          <a:p>
            <a:r>
              <a:rPr lang="en-US" dirty="0"/>
              <a:t>Evaluate/ethical analysis</a:t>
            </a:r>
          </a:p>
          <a:p>
            <a:r>
              <a:rPr lang="en-US" dirty="0"/>
              <a:t>Prepare/eat</a:t>
            </a:r>
          </a:p>
          <a:p>
            <a:r>
              <a:rPr lang="en-US" dirty="0"/>
              <a:t>Reflect</a:t>
            </a:r>
          </a:p>
          <a:p>
            <a:r>
              <a:rPr lang="en-US" dirty="0"/>
              <a:t>Repeat (3 kinds)</a:t>
            </a:r>
          </a:p>
        </p:txBody>
      </p:sp>
      <p:sp>
        <p:nvSpPr>
          <p:cNvPr id="6" name="Text Placeholder 5">
            <a:extLst>
              <a:ext uri="{FF2B5EF4-FFF2-40B4-BE49-F238E27FC236}">
                <a16:creationId xmlns:a16="http://schemas.microsoft.com/office/drawing/2014/main" id="{B563973C-27E4-D407-1FCD-7A7123D844E9}"/>
              </a:ext>
            </a:extLst>
          </p:cNvPr>
          <p:cNvSpPr>
            <a:spLocks noGrp="1"/>
          </p:cNvSpPr>
          <p:nvPr>
            <p:ph type="body" sz="quarter" idx="3"/>
          </p:nvPr>
        </p:nvSpPr>
        <p:spPr/>
        <p:txBody>
          <a:bodyPr/>
          <a:lstStyle/>
          <a:p>
            <a:r>
              <a:rPr lang="en-US" dirty="0"/>
              <a:t>Reasons/Objectives</a:t>
            </a:r>
          </a:p>
        </p:txBody>
      </p:sp>
      <p:sp>
        <p:nvSpPr>
          <p:cNvPr id="7" name="Content Placeholder 6">
            <a:extLst>
              <a:ext uri="{FF2B5EF4-FFF2-40B4-BE49-F238E27FC236}">
                <a16:creationId xmlns:a16="http://schemas.microsoft.com/office/drawing/2014/main" id="{B41C4BD6-4B76-F711-618D-25E939C34457}"/>
              </a:ext>
            </a:extLst>
          </p:cNvPr>
          <p:cNvSpPr>
            <a:spLocks noGrp="1"/>
          </p:cNvSpPr>
          <p:nvPr>
            <p:ph sz="quarter" idx="4"/>
          </p:nvPr>
        </p:nvSpPr>
        <p:spPr/>
        <p:txBody>
          <a:bodyPr/>
          <a:lstStyle/>
          <a:p>
            <a:r>
              <a:rPr lang="en-US" dirty="0"/>
              <a:t>Empowering/agency and autonomy</a:t>
            </a:r>
          </a:p>
          <a:p>
            <a:r>
              <a:rPr lang="en-US" dirty="0"/>
              <a:t>Adaptable to individual</a:t>
            </a:r>
          </a:p>
          <a:p>
            <a:r>
              <a:rPr lang="en-US" dirty="0"/>
              <a:t>Connect to world/lived experience</a:t>
            </a:r>
          </a:p>
          <a:p>
            <a:r>
              <a:rPr lang="en-US" dirty="0"/>
              <a:t>Engaging/practical application of theory to personal practice</a:t>
            </a:r>
          </a:p>
          <a:p>
            <a:r>
              <a:rPr lang="en-US" dirty="0"/>
              <a:t>Action—outcome of engaged intention</a:t>
            </a:r>
          </a:p>
          <a:p>
            <a:r>
              <a:rPr lang="en-US" dirty="0"/>
              <a:t>Intentional connection to values/motivations</a:t>
            </a:r>
          </a:p>
          <a:p>
            <a:r>
              <a:rPr lang="en-US" dirty="0"/>
              <a:t>Iterative</a:t>
            </a:r>
          </a:p>
          <a:p>
            <a:endParaRPr lang="en-US" dirty="0"/>
          </a:p>
          <a:p>
            <a:endParaRPr lang="en-US" dirty="0"/>
          </a:p>
          <a:p>
            <a:endParaRPr lang="en-US" dirty="0"/>
          </a:p>
        </p:txBody>
      </p:sp>
    </p:spTree>
    <p:extLst>
      <p:ext uri="{BB962C8B-B14F-4D97-AF65-F5344CB8AC3E}">
        <p14:creationId xmlns:p14="http://schemas.microsoft.com/office/powerpoint/2010/main" val="361755728"/>
      </p:ext>
    </p:extLst>
  </p:cSld>
  <p:clrMapOvr>
    <a:masterClrMapping/>
  </p:clrMapOvr>
</p:sld>
</file>

<file path=ppt/theme/theme1.xml><?xml version="1.0" encoding="utf-8"?>
<a:theme xmlns:a="http://schemas.openxmlformats.org/drawingml/2006/main" name="ArchwayVTI">
  <a:themeElements>
    <a:clrScheme name="AnalogousFromRegularSeedRightStep">
      <a:dk1>
        <a:srgbClr val="000000"/>
      </a:dk1>
      <a:lt1>
        <a:srgbClr val="FFFFFF"/>
      </a:lt1>
      <a:dk2>
        <a:srgbClr val="34381F"/>
      </a:dk2>
      <a:lt2>
        <a:srgbClr val="E2E6E8"/>
      </a:lt2>
      <a:accent1>
        <a:srgbClr val="C3724D"/>
      </a:accent1>
      <a:accent2>
        <a:srgbClr val="B1923B"/>
      </a:accent2>
      <a:accent3>
        <a:srgbClr val="9BAB43"/>
      </a:accent3>
      <a:accent4>
        <a:srgbClr val="6EB13B"/>
      </a:accent4>
      <a:accent5>
        <a:srgbClr val="4AB848"/>
      </a:accent5>
      <a:accent6>
        <a:srgbClr val="3BB16A"/>
      </a:accent6>
      <a:hlink>
        <a:srgbClr val="3A8BB0"/>
      </a:hlink>
      <a:folHlink>
        <a:srgbClr val="7F7F7F"/>
      </a:folHlink>
    </a:clrScheme>
    <a:fontScheme name="Archway">
      <a:majorFont>
        <a:latin typeface="Felix Titling"/>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wayVTI" id="{309F1D27-9968-4F93-BA7C-3666A757FD2E}" vid="{76D8E8FD-8787-4E56-A14A-C28BF58ABEEE}"/>
    </a:ext>
  </a:extLst>
</a:theme>
</file>

<file path=docProps/app.xml><?xml version="1.0" encoding="utf-8"?>
<Properties xmlns="http://schemas.openxmlformats.org/officeDocument/2006/extended-properties" xmlns:vt="http://schemas.openxmlformats.org/officeDocument/2006/docPropsVTypes">
  <TotalTime>763</TotalTime>
  <Words>721</Words>
  <Application>Microsoft Macintosh PowerPoint</Application>
  <PresentationFormat>Widescreen</PresentationFormat>
  <Paragraphs>85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Felix Titling</vt:lpstr>
      <vt:lpstr>Goudy Old Style</vt:lpstr>
      <vt:lpstr>inherit</vt:lpstr>
      <vt:lpstr>ArchwayVTI</vt:lpstr>
      <vt:lpstr>Can We Get There From Here?</vt:lpstr>
      <vt:lpstr>Introductions</vt:lpstr>
      <vt:lpstr>Agreement</vt:lpstr>
      <vt:lpstr>Workshop Plan</vt:lpstr>
      <vt:lpstr>Experiences/me</vt:lpstr>
      <vt:lpstr>Experiences/you</vt:lpstr>
      <vt:lpstr>Food ethics—theory to practice</vt:lpstr>
      <vt:lpstr>Food lab assignment</vt:lpstr>
      <vt:lpstr>Food Lab Model</vt:lpstr>
      <vt:lpstr>Discussion/workshop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We Get There From Here?</dc:title>
  <dc:creator>Kirchner, Daniel J.</dc:creator>
  <cp:lastModifiedBy>Kirchner, Daniel J.</cp:lastModifiedBy>
  <cp:revision>7</cp:revision>
  <dcterms:created xsi:type="dcterms:W3CDTF">2024-03-23T00:25:52Z</dcterms:created>
  <dcterms:modified xsi:type="dcterms:W3CDTF">2024-03-23T13:09:10Z</dcterms:modified>
</cp:coreProperties>
</file>